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55"/>
            <a:ext cx="9144000" cy="684174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8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  <p:pic>
        <p:nvPicPr>
          <p:cNvPr id="2050" name="Picture 1" descr="NUH col A4 RGB.ep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88" y="16255"/>
            <a:ext cx="38084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368144" y="980728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Department</a:t>
            </a:r>
            <a:r>
              <a:rPr lang="en-GB" sz="2000" b="1" baseline="0" dirty="0" smtClean="0"/>
              <a:t> of Burns and Plastic Surgery</a:t>
            </a:r>
            <a:br>
              <a:rPr lang="en-GB" sz="2000" b="1" baseline="0" dirty="0" smtClean="0"/>
            </a:br>
            <a:r>
              <a:rPr lang="en-GB" sz="2000" b="1" baseline="0" dirty="0" smtClean="0"/>
              <a:t>Morbidity and Mortality Meeting 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778373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14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36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07504" y="581988"/>
            <a:ext cx="8928992" cy="8307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8000">
                <a:schemeClr val="tx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1594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1115616" y="134972"/>
            <a:ext cx="5256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Microsoft Sans Serif" panose="020B0604020202020204" pitchFamily="34" charset="0"/>
              </a:rPr>
              <a:t>Burns</a:t>
            </a:r>
            <a:r>
              <a:rPr lang="en-GB" sz="1200" b="1" i="0" baseline="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Microsoft Sans Serif" panose="020B0604020202020204" pitchFamily="34" charset="0"/>
              </a:rPr>
              <a:t> and Plastic Surgery Morbidity &amp; Mortality Meeting </a:t>
            </a:r>
            <a:endParaRPr lang="en-GB" sz="1200" b="1" i="0" dirty="0">
              <a:solidFill>
                <a:schemeClr val="bg1">
                  <a:lumMod val="65000"/>
                </a:schemeClr>
              </a:solidFill>
              <a:latin typeface="+mj-lt"/>
              <a:cs typeface="Microsoft Sans Serif" panose="020B0604020202020204" pitchFamily="34" charset="0"/>
            </a:endParaRPr>
          </a:p>
        </p:txBody>
      </p:sp>
      <p:pic>
        <p:nvPicPr>
          <p:cNvPr id="1026" name="Picture 1" descr="NUH col A4 RGB.ep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7141"/>
            <a:ext cx="2987824" cy="57484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 userDrawn="1"/>
        </p:nvSpPr>
        <p:spPr>
          <a:xfrm>
            <a:off x="6156176" y="7141"/>
            <a:ext cx="2880320" cy="469531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179512" y="6237312"/>
            <a:ext cx="86409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34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93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47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23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81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38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65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52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3A94-A98D-477F-887E-17B71DE47463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13916-D6FE-45B9-ADBE-5C43DD3A9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42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Notes on the M and M (please delete this slide)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Morbidity and mortality allow discussion of untoward events, complications, complex cases and mortality</a:t>
            </a:r>
          </a:p>
          <a:p>
            <a:r>
              <a:rPr lang="en-GB" dirty="0" smtClean="0"/>
              <a:t>The presenting SHO should gather information and collate onto the slide – enough information should allow adequate discussion of the case even if the clinician involved in the case is not present. If a case is particularly complex the slide can be kept more streamline and extra information can be recorded in the notes section on power point as an aide memoir. </a:t>
            </a:r>
          </a:p>
          <a:p>
            <a:r>
              <a:rPr lang="en-GB" dirty="0" smtClean="0"/>
              <a:t>It is wise to contact the people involved in the case/named consultant to ensure they are aware cases are being discussed and can offer points regarding the case. </a:t>
            </a:r>
          </a:p>
          <a:p>
            <a:r>
              <a:rPr lang="en-GB" dirty="0" smtClean="0"/>
              <a:t>Be advised the named consultant for a patient’s inpatient stay may not have any direct involvement of the case – this may have been the hot week consultant or 24hr consultant if they were called in over night to review/operate. </a:t>
            </a:r>
          </a:p>
          <a:p>
            <a:r>
              <a:rPr lang="en-GB" dirty="0" smtClean="0"/>
              <a:t>The SHO should present each case and allow the involved </a:t>
            </a:r>
            <a:r>
              <a:rPr lang="en-GB" dirty="0" err="1" smtClean="0"/>
              <a:t>clinican</a:t>
            </a:r>
            <a:r>
              <a:rPr lang="en-GB" dirty="0" smtClean="0"/>
              <a:t> or Mr. </a:t>
            </a:r>
            <a:r>
              <a:rPr lang="en-GB" dirty="0" err="1" smtClean="0"/>
              <a:t>Tamimy</a:t>
            </a:r>
            <a:r>
              <a:rPr lang="en-GB" dirty="0" smtClean="0"/>
              <a:t> (The </a:t>
            </a:r>
            <a:r>
              <a:rPr lang="en-GB" dirty="0" err="1" smtClean="0"/>
              <a:t>MnM</a:t>
            </a:r>
            <a:r>
              <a:rPr lang="en-GB" dirty="0" smtClean="0"/>
              <a:t> lead) to offer the points of discussion/opinions from the consultant body and recommendations.</a:t>
            </a:r>
          </a:p>
          <a:p>
            <a:r>
              <a:rPr lang="en-GB" dirty="0" smtClean="0"/>
              <a:t>Recommendations can be filled in during/after the meeting and emailed to </a:t>
            </a:r>
            <a:r>
              <a:rPr lang="en-GB" dirty="0" err="1" smtClean="0"/>
              <a:t>anne</a:t>
            </a:r>
            <a:r>
              <a:rPr lang="en-GB" dirty="0"/>
              <a:t> </a:t>
            </a:r>
            <a:r>
              <a:rPr lang="en-GB" dirty="0" err="1" smtClean="0"/>
              <a:t>morley</a:t>
            </a:r>
            <a:r>
              <a:rPr lang="en-GB" dirty="0" smtClean="0"/>
              <a:t> to go along with the minutes. They should also be emailed to myself who can ensure they are added to the shared drive.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18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[Month]  [ year]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625624"/>
          </a:xfrm>
        </p:spPr>
        <p:txBody>
          <a:bodyPr>
            <a:normAutofit fontScale="77500" lnSpcReduction="20000"/>
          </a:bodyPr>
          <a:lstStyle/>
          <a:p>
            <a:r>
              <a:rPr lang="en-GB" sz="2400" b="1" dirty="0" smtClean="0"/>
              <a:t>Completed by: xxx</a:t>
            </a:r>
          </a:p>
          <a:p>
            <a:r>
              <a:rPr lang="en-GB" sz="2400" b="1" dirty="0" smtClean="0"/>
              <a:t>Presented by: xxx</a:t>
            </a:r>
            <a:endParaRPr lang="en-GB" sz="24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31640" y="4045279"/>
            <a:ext cx="6400800" cy="625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 smtClean="0">
                <a:solidFill>
                  <a:schemeClr val="tx1"/>
                </a:solidFill>
              </a:rPr>
              <a:t>Total number of cases:  [x]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Morbidity-[x], Mortality-[x]</a:t>
            </a:r>
          </a:p>
        </p:txBody>
      </p:sp>
    </p:spTree>
    <p:extLst>
      <p:ext uri="{BB962C8B-B14F-4D97-AF65-F5344CB8AC3E}">
        <p14:creationId xmlns:p14="http://schemas.microsoft.com/office/powerpoint/2010/main" val="41705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Case x: </a:t>
            </a:r>
            <a:r>
              <a:rPr lang="en-GB" i="1" dirty="0" smtClean="0"/>
              <a:t>Initials,</a:t>
            </a:r>
            <a:r>
              <a:rPr lang="en-GB" dirty="0" smtClean="0"/>
              <a:t> </a:t>
            </a:r>
            <a:r>
              <a:rPr lang="en-GB" dirty="0" err="1" smtClean="0"/>
              <a:t>K</a:t>
            </a:r>
            <a:r>
              <a:rPr lang="en-GB" i="1" dirty="0" err="1" smtClean="0"/>
              <a:t>number</a:t>
            </a:r>
            <a:r>
              <a:rPr lang="en-GB" dirty="0" smtClean="0"/>
              <a:t>, </a:t>
            </a:r>
            <a:r>
              <a:rPr lang="en-GB" i="1" dirty="0" smtClean="0"/>
              <a:t>age</a:t>
            </a:r>
            <a:r>
              <a:rPr lang="en-GB" i="1" smtClean="0"/>
              <a:t>, </a:t>
            </a:r>
            <a:r>
              <a:rPr lang="en-GB" smtClean="0"/>
              <a:t>F/M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703486"/>
              </p:ext>
            </p:extLst>
          </p:nvPr>
        </p:nvGraphicFramePr>
        <p:xfrm>
          <a:off x="395537" y="1628798"/>
          <a:ext cx="8353178" cy="46879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53178"/>
              </a:tblGrid>
              <a:tr h="79972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Situation</a:t>
                      </a:r>
                      <a:r>
                        <a:rPr lang="en-GB" sz="1800" baseline="0" dirty="0" smtClean="0"/>
                        <a:t> - CD class</a:t>
                      </a:r>
                      <a:r>
                        <a:rPr lang="en-GB" sz="1800" b="0" i="1" baseline="0" dirty="0" smtClean="0"/>
                        <a:t>(</a:t>
                      </a:r>
                      <a:r>
                        <a:rPr lang="en-GB" sz="1800" b="0" i="1" baseline="0" dirty="0" err="1" smtClean="0"/>
                        <a:t>Clavein-Dindo</a:t>
                      </a:r>
                      <a:r>
                        <a:rPr lang="en-GB" sz="1800" b="0" i="1" baseline="0" dirty="0" smtClean="0"/>
                        <a:t> classification)</a:t>
                      </a:r>
                      <a:r>
                        <a:rPr lang="en-GB" sz="1800" baseline="0" dirty="0" smtClean="0"/>
                        <a:t>:</a:t>
                      </a:r>
                      <a:endParaRPr lang="en-GB" sz="1800" dirty="0" smtClean="0"/>
                    </a:p>
                    <a:p>
                      <a:r>
                        <a:rPr lang="en-GB" sz="1800" b="0" i="1" baseline="0" dirty="0" smtClean="0"/>
                        <a:t> headline of the reason this case has been added to the M and M</a:t>
                      </a:r>
                      <a:r>
                        <a:rPr lang="en-GB" sz="1800" b="0" dirty="0" smtClean="0"/>
                        <a:t> </a:t>
                      </a:r>
                    </a:p>
                  </a:txBody>
                  <a:tcPr/>
                </a:tc>
              </a:tr>
              <a:tr h="719747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Patient Background: </a:t>
                      </a:r>
                    </a:p>
                    <a:p>
                      <a:r>
                        <a:rPr lang="en-GB" sz="1800" b="0" i="1" dirty="0" err="1" smtClean="0"/>
                        <a:t>PMHx</a:t>
                      </a:r>
                      <a:r>
                        <a:rPr lang="en-GB" sz="1800" b="0" i="1" dirty="0" smtClean="0"/>
                        <a:t>, </a:t>
                      </a:r>
                      <a:r>
                        <a:rPr lang="en-GB" sz="1800" b="0" i="1" dirty="0" err="1" smtClean="0"/>
                        <a:t>Dhx</a:t>
                      </a:r>
                      <a:r>
                        <a:rPr lang="en-GB" sz="1800" b="0" i="1" dirty="0" smtClean="0"/>
                        <a:t>, </a:t>
                      </a:r>
                    </a:p>
                  </a:txBody>
                  <a:tcPr/>
                </a:tc>
              </a:tr>
              <a:tr h="2152943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Time</a:t>
                      </a:r>
                      <a:r>
                        <a:rPr lang="en-GB" sz="1800" b="1" baseline="0" dirty="0" smtClean="0"/>
                        <a:t>line of events:</a:t>
                      </a:r>
                    </a:p>
                    <a:p>
                      <a:r>
                        <a:rPr lang="en-GB" sz="1800" b="0" i="1" baseline="0" dirty="0" smtClean="0"/>
                        <a:t>Timeline from initial operative intervention – included relevant intraoperative findings and post op recovery.</a:t>
                      </a:r>
                    </a:p>
                    <a:p>
                      <a:r>
                        <a:rPr lang="en-GB" sz="1800" b="0" i="1" baseline="0" dirty="0" smtClean="0"/>
                        <a:t>Timeline around situation – </a:t>
                      </a:r>
                      <a:r>
                        <a:rPr lang="en-GB" sz="1800" b="0" i="1" baseline="0" dirty="0" err="1" smtClean="0"/>
                        <a:t>e.g</a:t>
                      </a:r>
                      <a:r>
                        <a:rPr lang="en-GB" sz="1800" b="0" i="1" baseline="0" dirty="0" smtClean="0"/>
                        <a:t> reason for readmission, operative findings if taken back to theatre. </a:t>
                      </a:r>
                    </a:p>
                    <a:p>
                      <a:r>
                        <a:rPr lang="en-GB" sz="1800" b="0" i="1" baseline="0" dirty="0" smtClean="0"/>
                        <a:t>Timeline post situation – any further interventions, recovery and final outcome</a:t>
                      </a:r>
                      <a:endParaRPr lang="en-GB" sz="1800" b="0" i="1" dirty="0" smtClean="0"/>
                    </a:p>
                  </a:txBody>
                  <a:tcPr/>
                </a:tc>
              </a:tr>
              <a:tr h="1015524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Recommendation:</a:t>
                      </a:r>
                    </a:p>
                    <a:p>
                      <a:r>
                        <a:rPr lang="en-GB" sz="1800" i="1" dirty="0" smtClean="0"/>
                        <a:t>Not necessary to fill in</a:t>
                      </a:r>
                      <a:r>
                        <a:rPr lang="en-GB" sz="1800" i="1" baseline="0" dirty="0" smtClean="0"/>
                        <a:t> prior to meeting but useful to fill in afterwards discussion</a:t>
                      </a:r>
                      <a:endParaRPr lang="en-GB" sz="1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7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 Template 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 Template 2019</Template>
  <TotalTime>57</TotalTime>
  <Words>365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MM Template 2019</vt:lpstr>
      <vt:lpstr>Notes on the M and M (please delete this slide)</vt:lpstr>
      <vt:lpstr>[Month]  [ year]</vt:lpstr>
      <vt:lpstr>Case x: Initials, Knumber, age, F/M</vt:lpstr>
    </vt:vector>
  </TitlesOfParts>
  <Company>Nottingham University Hospitals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[March]  [ 2019]</dc:title>
  <dc:creator>Cottle Oliver (Colorectal)</dc:creator>
  <cp:lastModifiedBy>Cottle Oliver (Plastic Surgery)</cp:lastModifiedBy>
  <cp:revision>5</cp:revision>
  <dcterms:created xsi:type="dcterms:W3CDTF">2021-09-15T06:19:07Z</dcterms:created>
  <dcterms:modified xsi:type="dcterms:W3CDTF">2022-03-10T11:02:20Z</dcterms:modified>
</cp:coreProperties>
</file>